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72" r:id="rId6"/>
    <p:sldId id="266" r:id="rId7"/>
    <p:sldId id="267" r:id="rId8"/>
    <p:sldId id="257" r:id="rId9"/>
    <p:sldId id="258" r:id="rId10"/>
    <p:sldId id="259" r:id="rId11"/>
    <p:sldId id="260" r:id="rId12"/>
    <p:sldId id="268" r:id="rId13"/>
    <p:sldId id="269" r:id="rId14"/>
    <p:sldId id="274" r:id="rId15"/>
    <p:sldId id="261" r:id="rId16"/>
    <p:sldId id="275"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F7EC0-BB0C-4D2A-81FE-D80D5F39B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017DEF-1F62-47A2-B3DF-818003815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6672D1-1E33-4FFD-8ED2-9BFF1E65CEF4}"/>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5" name="Footer Placeholder 4">
            <a:extLst>
              <a:ext uri="{FF2B5EF4-FFF2-40B4-BE49-F238E27FC236}">
                <a16:creationId xmlns:a16="http://schemas.microsoft.com/office/drawing/2014/main" id="{CFD086FF-8819-4D0C-BBC3-11D4596C86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210D4-2205-458F-80C5-08ED7D2C356B}"/>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70838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6A8A-2B9B-42BF-8D4E-CF68E04627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84735D-30AD-472E-9460-4B6412B504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C38B2C-6C8D-430A-AC59-E5AFA0A2640F}"/>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5" name="Footer Placeholder 4">
            <a:extLst>
              <a:ext uri="{FF2B5EF4-FFF2-40B4-BE49-F238E27FC236}">
                <a16:creationId xmlns:a16="http://schemas.microsoft.com/office/drawing/2014/main" id="{AB21B9E6-DAD8-4635-9ECB-6A33E9941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6A388-5615-4902-8ECE-FF545C7DDC55}"/>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83056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160CA-8A94-4EE8-9914-1DADFEF24D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ACCCD6-9868-46F3-B542-71C6578430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F7661-F4F1-43CD-BFA3-BD3E6D96284D}"/>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5" name="Footer Placeholder 4">
            <a:extLst>
              <a:ext uri="{FF2B5EF4-FFF2-40B4-BE49-F238E27FC236}">
                <a16:creationId xmlns:a16="http://schemas.microsoft.com/office/drawing/2014/main" id="{03911D35-09CE-4B19-8E2D-5D88DA8739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22EEFA-A024-4AF0-B565-567D40F9C97B}"/>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126587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1792-9BD5-488C-9932-4A20768943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511B9-08F7-4790-A7B1-24F5D56967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E75DF9-787D-4E30-8F9E-4ABBC44F5A13}"/>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5" name="Footer Placeholder 4">
            <a:extLst>
              <a:ext uri="{FF2B5EF4-FFF2-40B4-BE49-F238E27FC236}">
                <a16:creationId xmlns:a16="http://schemas.microsoft.com/office/drawing/2014/main" id="{580F6510-6732-43F9-ABFD-DF8B0F207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ED86A-7DFD-485F-9C10-714AAF535AE4}"/>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141725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B94F-4CF9-4F75-A412-11CCDB4BDD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553695-121B-458B-AB6A-C3E9E5CE7C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E9B10-88D1-4836-B21C-0EE7DBA9FD8C}"/>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5" name="Footer Placeholder 4">
            <a:extLst>
              <a:ext uri="{FF2B5EF4-FFF2-40B4-BE49-F238E27FC236}">
                <a16:creationId xmlns:a16="http://schemas.microsoft.com/office/drawing/2014/main" id="{2DF15BF7-6DB4-4AC8-A814-457329126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6D8019-BCA2-4572-8333-AAF8A05E876E}"/>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34747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02AA-3D6E-4009-930B-424B9E7AB2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900B76-E762-4AF1-97C2-BF8C0EAC72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1FA078-12FF-439B-A9A2-68D1B7E952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C321A0-723F-4680-991A-DCFE89F41B20}"/>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6" name="Footer Placeholder 5">
            <a:extLst>
              <a:ext uri="{FF2B5EF4-FFF2-40B4-BE49-F238E27FC236}">
                <a16:creationId xmlns:a16="http://schemas.microsoft.com/office/drawing/2014/main" id="{7597C51E-E3CB-4C96-BFCE-2884701E43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55D796-0840-4BAC-B897-6D1146AC94BA}"/>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303703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8C4D-254B-4E73-A231-73ADAAD692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E1DA4-2C95-4237-83F2-9DF1F4AF4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12A756-AFB9-4000-AF95-35D24AD54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EE8E33-30A6-41ED-9654-4E778E3D3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E16F1-3B8A-4A33-86F5-0FFE00B92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5E674D-2C56-42E2-BB41-140B82953F57}"/>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8" name="Footer Placeholder 7">
            <a:extLst>
              <a:ext uri="{FF2B5EF4-FFF2-40B4-BE49-F238E27FC236}">
                <a16:creationId xmlns:a16="http://schemas.microsoft.com/office/drawing/2014/main" id="{8274DA6C-6DCC-4820-A809-3A624C59F5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611006-3290-439A-8DED-B351FD636C37}"/>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180800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32CF-5B7A-434B-819C-A502EEBF5D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C7E61F-3667-4A2F-BE20-1C3F1A7B339B}"/>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4" name="Footer Placeholder 3">
            <a:extLst>
              <a:ext uri="{FF2B5EF4-FFF2-40B4-BE49-F238E27FC236}">
                <a16:creationId xmlns:a16="http://schemas.microsoft.com/office/drawing/2014/main" id="{CF94C3B8-518B-4443-A039-2AE6B82F7F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1E7B87-56CE-4A53-8CE6-6E27BC4C0181}"/>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148177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FD3E1-A3CC-40AB-BC1B-5661D68CE26D}"/>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3" name="Footer Placeholder 2">
            <a:extLst>
              <a:ext uri="{FF2B5EF4-FFF2-40B4-BE49-F238E27FC236}">
                <a16:creationId xmlns:a16="http://schemas.microsoft.com/office/drawing/2014/main" id="{B0A80A95-CBAD-4091-91E8-3154EFEC0D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3E6A0C-5575-4F09-A6C8-368475F7B35A}"/>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203669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5703-6347-4FB0-8153-9A7FB6966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CE03FF-1A80-4390-BDC2-7BFF91C5E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F28FC2-4E0F-4992-BB04-52893991D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B50AF-C47C-4A82-AD2E-0043507931BF}"/>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6" name="Footer Placeholder 5">
            <a:extLst>
              <a:ext uri="{FF2B5EF4-FFF2-40B4-BE49-F238E27FC236}">
                <a16:creationId xmlns:a16="http://schemas.microsoft.com/office/drawing/2014/main" id="{4F26ED65-FCB5-472A-A8A5-C1A0E92133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A8F26-C099-4FA4-8DF6-65839A4C1FBE}"/>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22443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4815-9401-45AB-B6A6-2FD085274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CF9C23-F71B-4A46-831C-4126F40B98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985581-8CA2-4ECB-9FA8-65E16972B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EA295-9888-493D-88A9-7235458C42C4}"/>
              </a:ext>
            </a:extLst>
          </p:cNvPr>
          <p:cNvSpPr>
            <a:spLocks noGrp="1"/>
          </p:cNvSpPr>
          <p:nvPr>
            <p:ph type="dt" sz="half" idx="10"/>
          </p:nvPr>
        </p:nvSpPr>
        <p:spPr/>
        <p:txBody>
          <a:bodyPr/>
          <a:lstStyle/>
          <a:p>
            <a:fld id="{39D53591-2CF9-415D-906B-D83E2482ABE2}" type="datetimeFigureOut">
              <a:rPr lang="en-GB" smtClean="0"/>
              <a:t>06/10/2024</a:t>
            </a:fld>
            <a:endParaRPr lang="en-GB"/>
          </a:p>
        </p:txBody>
      </p:sp>
      <p:sp>
        <p:nvSpPr>
          <p:cNvPr id="6" name="Footer Placeholder 5">
            <a:extLst>
              <a:ext uri="{FF2B5EF4-FFF2-40B4-BE49-F238E27FC236}">
                <a16:creationId xmlns:a16="http://schemas.microsoft.com/office/drawing/2014/main" id="{A430470C-A162-48D0-9C26-70617CB598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FAFBD-183E-4531-AA87-EAD3FF8D5A9D}"/>
              </a:ext>
            </a:extLst>
          </p:cNvPr>
          <p:cNvSpPr>
            <a:spLocks noGrp="1"/>
          </p:cNvSpPr>
          <p:nvPr>
            <p:ph type="sldNum" sz="quarter" idx="12"/>
          </p:nvPr>
        </p:nvSpPr>
        <p:spPr/>
        <p:txBody>
          <a:bodyPr/>
          <a:lstStyle/>
          <a:p>
            <a:fld id="{6BB5D452-F9CA-4939-8967-0C709E022E52}" type="slidenum">
              <a:rPr lang="en-GB" smtClean="0"/>
              <a:t>‹#›</a:t>
            </a:fld>
            <a:endParaRPr lang="en-GB"/>
          </a:p>
        </p:txBody>
      </p:sp>
    </p:spTree>
    <p:extLst>
      <p:ext uri="{BB962C8B-B14F-4D97-AF65-F5344CB8AC3E}">
        <p14:creationId xmlns:p14="http://schemas.microsoft.com/office/powerpoint/2010/main" val="3078820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03EA8-695F-454A-A6CD-AC479323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B13861-3BC4-4C63-A08E-2F1D746974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58D343-E2FC-4447-818D-BA932090B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53591-2CF9-415D-906B-D83E2482ABE2}" type="datetimeFigureOut">
              <a:rPr lang="en-GB" smtClean="0"/>
              <a:t>06/10/2024</a:t>
            </a:fld>
            <a:endParaRPr lang="en-GB"/>
          </a:p>
        </p:txBody>
      </p:sp>
      <p:sp>
        <p:nvSpPr>
          <p:cNvPr id="5" name="Footer Placeholder 4">
            <a:extLst>
              <a:ext uri="{FF2B5EF4-FFF2-40B4-BE49-F238E27FC236}">
                <a16:creationId xmlns:a16="http://schemas.microsoft.com/office/drawing/2014/main" id="{3242683B-3FEB-4E82-A474-69DFD416B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928DF6-F4ED-4930-93CE-8888C13D9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5D452-F9CA-4939-8967-0C709E022E52}" type="slidenum">
              <a:rPr lang="en-GB" smtClean="0"/>
              <a:t>‹#›</a:t>
            </a:fld>
            <a:endParaRPr lang="en-GB"/>
          </a:p>
        </p:txBody>
      </p:sp>
    </p:spTree>
    <p:extLst>
      <p:ext uri="{BB962C8B-B14F-4D97-AF65-F5344CB8AC3E}">
        <p14:creationId xmlns:p14="http://schemas.microsoft.com/office/powerpoint/2010/main" val="4276116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3EE117-624F-41D8-8E7D-3C5F91B16A09}"/>
              </a:ext>
            </a:extLst>
          </p:cNvPr>
          <p:cNvPicPr>
            <a:picLocks noChangeAspect="1"/>
          </p:cNvPicPr>
          <p:nvPr/>
        </p:nvPicPr>
        <p:blipFill>
          <a:blip r:embed="rId2"/>
          <a:stretch>
            <a:fillRect/>
          </a:stretch>
        </p:blipFill>
        <p:spPr>
          <a:xfrm>
            <a:off x="104446" y="124093"/>
            <a:ext cx="8748006" cy="6609813"/>
          </a:xfrm>
          <a:prstGeom prst="rect">
            <a:avLst/>
          </a:prstGeom>
        </p:spPr>
      </p:pic>
    </p:spTree>
    <p:extLst>
      <p:ext uri="{BB962C8B-B14F-4D97-AF65-F5344CB8AC3E}">
        <p14:creationId xmlns:p14="http://schemas.microsoft.com/office/powerpoint/2010/main" val="380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6A96D4-587D-455C-8832-849AE45C9BBA}"/>
              </a:ext>
            </a:extLst>
          </p:cNvPr>
          <p:cNvPicPr>
            <a:picLocks noChangeAspect="1"/>
          </p:cNvPicPr>
          <p:nvPr/>
        </p:nvPicPr>
        <p:blipFill>
          <a:blip r:embed="rId2"/>
          <a:stretch>
            <a:fillRect/>
          </a:stretch>
        </p:blipFill>
        <p:spPr>
          <a:xfrm>
            <a:off x="1752599" y="166273"/>
            <a:ext cx="9070130" cy="6525454"/>
          </a:xfrm>
          <a:prstGeom prst="rect">
            <a:avLst/>
          </a:prstGeom>
        </p:spPr>
      </p:pic>
      <p:sp>
        <p:nvSpPr>
          <p:cNvPr id="6" name="TextBox 5">
            <a:extLst>
              <a:ext uri="{FF2B5EF4-FFF2-40B4-BE49-F238E27FC236}">
                <a16:creationId xmlns:a16="http://schemas.microsoft.com/office/drawing/2014/main" id="{2469630E-FF76-4E81-812F-E21EAEC4A60B}"/>
              </a:ext>
            </a:extLst>
          </p:cNvPr>
          <p:cNvSpPr txBox="1"/>
          <p:nvPr/>
        </p:nvSpPr>
        <p:spPr>
          <a:xfrm>
            <a:off x="106018" y="530951"/>
            <a:ext cx="1762539"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Set 2</a:t>
            </a:r>
          </a:p>
        </p:txBody>
      </p:sp>
    </p:spTree>
    <p:extLst>
      <p:ext uri="{BB962C8B-B14F-4D97-AF65-F5344CB8AC3E}">
        <p14:creationId xmlns:p14="http://schemas.microsoft.com/office/powerpoint/2010/main" val="420793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6E66C4-4A4C-485D-9DD1-287DE288D7DE}"/>
              </a:ext>
            </a:extLst>
          </p:cNvPr>
          <p:cNvPicPr>
            <a:picLocks noChangeAspect="1"/>
          </p:cNvPicPr>
          <p:nvPr/>
        </p:nvPicPr>
        <p:blipFill>
          <a:blip r:embed="rId2"/>
          <a:stretch>
            <a:fillRect/>
          </a:stretch>
        </p:blipFill>
        <p:spPr>
          <a:xfrm>
            <a:off x="1664597" y="212448"/>
            <a:ext cx="9101369" cy="6506403"/>
          </a:xfrm>
          <a:prstGeom prst="rect">
            <a:avLst/>
          </a:prstGeom>
        </p:spPr>
      </p:pic>
      <p:sp>
        <p:nvSpPr>
          <p:cNvPr id="7" name="TextBox 6">
            <a:extLst>
              <a:ext uri="{FF2B5EF4-FFF2-40B4-BE49-F238E27FC236}">
                <a16:creationId xmlns:a16="http://schemas.microsoft.com/office/drawing/2014/main" id="{A0C73269-5E87-4FD8-AD7F-805DE3538F49}"/>
              </a:ext>
            </a:extLst>
          </p:cNvPr>
          <p:cNvSpPr txBox="1"/>
          <p:nvPr/>
        </p:nvSpPr>
        <p:spPr>
          <a:xfrm>
            <a:off x="106018" y="530951"/>
            <a:ext cx="1762539"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Set 3</a:t>
            </a:r>
          </a:p>
        </p:txBody>
      </p:sp>
    </p:spTree>
    <p:extLst>
      <p:ext uri="{BB962C8B-B14F-4D97-AF65-F5344CB8AC3E}">
        <p14:creationId xmlns:p14="http://schemas.microsoft.com/office/powerpoint/2010/main" val="362511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CEDD00E-B755-4408-A1DD-6B3AB3133DDC}"/>
              </a:ext>
            </a:extLst>
          </p:cNvPr>
          <p:cNvSpPr txBox="1"/>
          <p:nvPr/>
        </p:nvSpPr>
        <p:spPr>
          <a:xfrm>
            <a:off x="417342" y="218342"/>
            <a:ext cx="5117932" cy="3416320"/>
          </a:xfrm>
          <a:prstGeom prst="rect">
            <a:avLst/>
          </a:prstGeom>
          <a:noFill/>
        </p:spPr>
        <p:txBody>
          <a:bodyPr wrap="square">
            <a:spAutoFit/>
          </a:bodyPr>
          <a:lstStyle/>
          <a:p>
            <a:pPr fontAlgn="base"/>
            <a:r>
              <a:rPr lang="en-GB" sz="1600" dirty="0">
                <a:effectLst/>
                <a:latin typeface="Comic Sans MS" panose="030F0702030302020204" pitchFamily="66" charset="0"/>
                <a:ea typeface="Times New Roman" panose="02020603050405020304" pitchFamily="18" charset="0"/>
              </a:rPr>
              <a:t> </a:t>
            </a:r>
          </a:p>
          <a:p>
            <a:pPr fontAlgn="base"/>
            <a:r>
              <a:rPr lang="en-GB" sz="3600" dirty="0">
                <a:solidFill>
                  <a:srgbClr val="00B050"/>
                </a:solidFill>
                <a:effectLst/>
                <a:latin typeface="Comic Sans MS" panose="030F0702030302020204" pitchFamily="66" charset="0"/>
                <a:ea typeface="Times New Roman" panose="02020603050405020304" pitchFamily="18" charset="0"/>
              </a:rPr>
              <a:t>Green words:  </a:t>
            </a:r>
            <a:endParaRPr lang="en-GB" sz="3600" dirty="0">
              <a:solidFill>
                <a:srgbClr val="00B050"/>
              </a:solidFill>
              <a:latin typeface="Comic Sans MS" panose="030F0702030302020204" pitchFamily="66" charset="0"/>
              <a:ea typeface="Times New Roman" panose="02020603050405020304" pitchFamily="18" charset="0"/>
            </a:endParaRPr>
          </a:p>
          <a:p>
            <a:pPr fontAlgn="base"/>
            <a:endParaRPr lang="en-GB" sz="4400" dirty="0">
              <a:effectLst/>
              <a:latin typeface="Comic Sans MS" panose="030F0702030302020204" pitchFamily="66" charset="0"/>
              <a:ea typeface="Times New Roman" panose="02020603050405020304" pitchFamily="18" charset="0"/>
            </a:endParaRPr>
          </a:p>
          <a:p>
            <a:pPr fontAlgn="base"/>
            <a:r>
              <a:rPr lang="en-GB" sz="2000" dirty="0">
                <a:latin typeface="Comic Sans MS" panose="030F0702030302020204" pitchFamily="66" charset="0"/>
                <a:ea typeface="Times New Roman" panose="02020603050405020304" pitchFamily="18" charset="0"/>
              </a:rPr>
              <a:t>Fred Talk – segmenting and then blending to read. </a:t>
            </a:r>
          </a:p>
          <a:p>
            <a:pPr fontAlgn="base"/>
            <a:endParaRPr lang="en-GB" sz="2000" dirty="0">
              <a:effectLst/>
              <a:latin typeface="Comic Sans MS" panose="030F0702030302020204" pitchFamily="66" charset="0"/>
              <a:ea typeface="Times New Roman" panose="02020603050405020304" pitchFamily="18" charset="0"/>
            </a:endParaRPr>
          </a:p>
          <a:p>
            <a:pPr fontAlgn="base"/>
            <a:endParaRPr lang="en-GB" sz="2000" dirty="0">
              <a:latin typeface="Comic Sans MS" panose="030F0702030302020204" pitchFamily="66" charset="0"/>
              <a:ea typeface="Times New Roman" panose="02020603050405020304" pitchFamily="18" charset="0"/>
            </a:endParaRPr>
          </a:p>
          <a:p>
            <a:pPr fontAlgn="base"/>
            <a:r>
              <a:rPr lang="en-GB" sz="2000" dirty="0">
                <a:effectLst/>
                <a:latin typeface="Comic Sans MS" panose="030F0702030302020204" pitchFamily="66" charset="0"/>
                <a:ea typeface="Times New Roman" panose="02020603050405020304" pitchFamily="18" charset="0"/>
              </a:rPr>
              <a:t>Fred </a:t>
            </a:r>
            <a:r>
              <a:rPr lang="en-GB" sz="2000" dirty="0">
                <a:latin typeface="Comic Sans MS" panose="030F0702030302020204" pitchFamily="66" charset="0"/>
                <a:ea typeface="Times New Roman" panose="02020603050405020304" pitchFamily="18" charset="0"/>
              </a:rPr>
              <a:t>in your head – segment in their head and say the whole word. </a:t>
            </a:r>
            <a:r>
              <a:rPr lang="en-GB" sz="2000" dirty="0">
                <a:effectLst/>
                <a:latin typeface="Comic Sans MS" panose="030F0702030302020204" pitchFamily="66" charset="0"/>
                <a:ea typeface="Times New Roman" panose="02020603050405020304" pitchFamily="18" charset="0"/>
              </a:rPr>
              <a:t> </a:t>
            </a:r>
          </a:p>
        </p:txBody>
      </p:sp>
      <p:pic>
        <p:nvPicPr>
          <p:cNvPr id="9" name="Picture 8" descr="See the source image">
            <a:extLst>
              <a:ext uri="{FF2B5EF4-FFF2-40B4-BE49-F238E27FC236}">
                <a16:creationId xmlns:a16="http://schemas.microsoft.com/office/drawing/2014/main" id="{0075F52A-273C-4692-9282-D4CD983197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1667" y="612038"/>
            <a:ext cx="1879796" cy="879137"/>
          </a:xfrm>
          <a:prstGeom prst="rect">
            <a:avLst/>
          </a:prstGeom>
          <a:noFill/>
          <a:ln>
            <a:noFill/>
          </a:ln>
        </p:spPr>
      </p:pic>
      <p:pic>
        <p:nvPicPr>
          <p:cNvPr id="4" name="Picture 3">
            <a:extLst>
              <a:ext uri="{FF2B5EF4-FFF2-40B4-BE49-F238E27FC236}">
                <a16:creationId xmlns:a16="http://schemas.microsoft.com/office/drawing/2014/main" id="{E1A873C5-8004-4282-8C30-7743A855AC8D}"/>
              </a:ext>
            </a:extLst>
          </p:cNvPr>
          <p:cNvPicPr>
            <a:picLocks noChangeAspect="1"/>
          </p:cNvPicPr>
          <p:nvPr/>
        </p:nvPicPr>
        <p:blipFill>
          <a:blip r:embed="rId3"/>
          <a:stretch>
            <a:fillRect/>
          </a:stretch>
        </p:blipFill>
        <p:spPr>
          <a:xfrm>
            <a:off x="6656727" y="2683852"/>
            <a:ext cx="4970440" cy="1316954"/>
          </a:xfrm>
          <a:prstGeom prst="rect">
            <a:avLst/>
          </a:prstGeom>
        </p:spPr>
      </p:pic>
      <p:pic>
        <p:nvPicPr>
          <p:cNvPr id="5" name="Picture 4">
            <a:extLst>
              <a:ext uri="{FF2B5EF4-FFF2-40B4-BE49-F238E27FC236}">
                <a16:creationId xmlns:a16="http://schemas.microsoft.com/office/drawing/2014/main" id="{88DF3307-C239-4506-8611-1893D27917E5}"/>
              </a:ext>
            </a:extLst>
          </p:cNvPr>
          <p:cNvPicPr>
            <a:picLocks noChangeAspect="1"/>
          </p:cNvPicPr>
          <p:nvPr/>
        </p:nvPicPr>
        <p:blipFill>
          <a:blip r:embed="rId4"/>
          <a:stretch>
            <a:fillRect/>
          </a:stretch>
        </p:blipFill>
        <p:spPr>
          <a:xfrm>
            <a:off x="6656726" y="4696412"/>
            <a:ext cx="4970439" cy="1231989"/>
          </a:xfrm>
          <a:prstGeom prst="rect">
            <a:avLst/>
          </a:prstGeom>
        </p:spPr>
      </p:pic>
      <p:pic>
        <p:nvPicPr>
          <p:cNvPr id="6" name="Picture 5">
            <a:extLst>
              <a:ext uri="{FF2B5EF4-FFF2-40B4-BE49-F238E27FC236}">
                <a16:creationId xmlns:a16="http://schemas.microsoft.com/office/drawing/2014/main" id="{81C61916-C91D-40F8-A8AD-BFC6635DA7B2}"/>
              </a:ext>
            </a:extLst>
          </p:cNvPr>
          <p:cNvPicPr>
            <a:picLocks noChangeAspect="1"/>
          </p:cNvPicPr>
          <p:nvPr/>
        </p:nvPicPr>
        <p:blipFill>
          <a:blip r:embed="rId5"/>
          <a:stretch>
            <a:fillRect/>
          </a:stretch>
        </p:blipFill>
        <p:spPr>
          <a:xfrm>
            <a:off x="6699590" y="747492"/>
            <a:ext cx="4906716" cy="1260311"/>
          </a:xfrm>
          <a:prstGeom prst="rect">
            <a:avLst/>
          </a:prstGeom>
        </p:spPr>
      </p:pic>
    </p:spTree>
    <p:extLst>
      <p:ext uri="{BB962C8B-B14F-4D97-AF65-F5344CB8AC3E}">
        <p14:creationId xmlns:p14="http://schemas.microsoft.com/office/powerpoint/2010/main" val="216320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3ABE5E-A62B-4FF7-8375-AA1556CC07DD}"/>
              </a:ext>
            </a:extLst>
          </p:cNvPr>
          <p:cNvPicPr>
            <a:picLocks noChangeAspect="1"/>
          </p:cNvPicPr>
          <p:nvPr/>
        </p:nvPicPr>
        <p:blipFill>
          <a:blip r:embed="rId2"/>
          <a:stretch>
            <a:fillRect/>
          </a:stretch>
        </p:blipFill>
        <p:spPr>
          <a:xfrm>
            <a:off x="5051830" y="487450"/>
            <a:ext cx="7140170" cy="5418879"/>
          </a:xfrm>
          <a:prstGeom prst="rect">
            <a:avLst/>
          </a:prstGeom>
        </p:spPr>
      </p:pic>
      <p:sp>
        <p:nvSpPr>
          <p:cNvPr id="7" name="TextBox 6">
            <a:extLst>
              <a:ext uri="{FF2B5EF4-FFF2-40B4-BE49-F238E27FC236}">
                <a16:creationId xmlns:a16="http://schemas.microsoft.com/office/drawing/2014/main" id="{14455AE9-CA5C-4742-8500-AB6B146127D2}"/>
              </a:ext>
            </a:extLst>
          </p:cNvPr>
          <p:cNvSpPr txBox="1"/>
          <p:nvPr/>
        </p:nvSpPr>
        <p:spPr>
          <a:xfrm>
            <a:off x="-515664" y="58920"/>
            <a:ext cx="5816533" cy="1200329"/>
          </a:xfrm>
          <a:prstGeom prst="rect">
            <a:avLst/>
          </a:prstGeom>
          <a:noFill/>
        </p:spPr>
        <p:txBody>
          <a:bodyPr wrap="square">
            <a:spAutoFit/>
          </a:bodyPr>
          <a:lstStyle/>
          <a:p>
            <a:pPr algn="ctr" fontAlgn="base"/>
            <a:r>
              <a:rPr lang="en-GB" sz="3600" b="1" dirty="0">
                <a:solidFill>
                  <a:srgbClr val="FF0000"/>
                </a:solidFill>
                <a:effectLst/>
                <a:latin typeface="Comic Sans MS" panose="030F0702030302020204" pitchFamily="66" charset="0"/>
                <a:ea typeface="Times New Roman" panose="02020603050405020304" pitchFamily="18" charset="0"/>
              </a:rPr>
              <a:t>Red Words (Tricky Words) </a:t>
            </a:r>
            <a:endParaRPr lang="en-GB" sz="3600" b="1" dirty="0">
              <a:effectLst/>
              <a:latin typeface="Comic Sans MS" panose="030F0702030302020204" pitchFamily="66" charset="0"/>
              <a:ea typeface="Times New Roman" panose="02020603050405020304" pitchFamily="18" charset="0"/>
            </a:endParaRPr>
          </a:p>
        </p:txBody>
      </p:sp>
      <p:sp>
        <p:nvSpPr>
          <p:cNvPr id="6" name="TextBox 5">
            <a:extLst>
              <a:ext uri="{FF2B5EF4-FFF2-40B4-BE49-F238E27FC236}">
                <a16:creationId xmlns:a16="http://schemas.microsoft.com/office/drawing/2014/main" id="{5AA526CB-EF16-4BE3-9B66-62F9FA3C858C}"/>
              </a:ext>
            </a:extLst>
          </p:cNvPr>
          <p:cNvSpPr txBox="1"/>
          <p:nvPr/>
        </p:nvSpPr>
        <p:spPr>
          <a:xfrm>
            <a:off x="304800" y="1905432"/>
            <a:ext cx="3644348" cy="3693319"/>
          </a:xfrm>
          <a:prstGeom prst="rect">
            <a:avLst/>
          </a:prstGeom>
          <a:noFill/>
        </p:spPr>
        <p:txBody>
          <a:bodyPr wrap="square">
            <a:spAutoFit/>
          </a:bodyPr>
          <a:lstStyle/>
          <a:p>
            <a:pPr fontAlgn="base"/>
            <a:r>
              <a:rPr lang="en-GB" sz="1800" dirty="0">
                <a:solidFill>
                  <a:srgbClr val="FF0000"/>
                </a:solidFill>
                <a:effectLst/>
                <a:latin typeface="Comic Sans MS" panose="030F0702030302020204" pitchFamily="66" charset="0"/>
                <a:ea typeface="Times New Roman" panose="02020603050405020304" pitchFamily="18" charset="0"/>
              </a:rPr>
              <a:t>Red words:</a:t>
            </a:r>
            <a:endParaRPr lang="en-GB" sz="1800" dirty="0">
              <a:effectLst/>
              <a:latin typeface="Comic Sans MS" panose="030F0702030302020204" pitchFamily="66" charset="0"/>
              <a:ea typeface="Times New Roman" panose="02020603050405020304" pitchFamily="18" charset="0"/>
            </a:endParaRPr>
          </a:p>
          <a:p>
            <a:pPr fontAlgn="base"/>
            <a:r>
              <a:rPr lang="en-GB" sz="1800" dirty="0">
                <a:effectLst/>
                <a:latin typeface="Comic Sans MS" panose="030F0702030302020204" pitchFamily="66" charset="0"/>
                <a:ea typeface="Times New Roman" panose="02020603050405020304" pitchFamily="18" charset="0"/>
              </a:rPr>
              <a:t> The children should be told these words and practise sight reading them (without blending – remember, you can’t Fred a red!).</a:t>
            </a:r>
          </a:p>
          <a:p>
            <a:pPr algn="ctr" fontAlgn="base"/>
            <a:r>
              <a:rPr lang="en-GB" sz="1800" dirty="0">
                <a:solidFill>
                  <a:srgbClr val="FF0000"/>
                </a:solidFill>
                <a:effectLst/>
                <a:latin typeface="Comic Sans MS" panose="030F0702030302020204" pitchFamily="66" charset="0"/>
                <a:ea typeface="Times New Roman" panose="02020603050405020304" pitchFamily="18" charset="0"/>
              </a:rPr>
              <a:t> </a:t>
            </a:r>
            <a:endParaRPr lang="en-GB" sz="1800" dirty="0">
              <a:effectLst/>
              <a:latin typeface="Comic Sans MS" panose="030F0702030302020204" pitchFamily="66" charset="0"/>
              <a:ea typeface="Times New Roman" panose="02020603050405020304" pitchFamily="18" charset="0"/>
            </a:endParaRPr>
          </a:p>
          <a:p>
            <a:pPr algn="ctr" fontAlgn="base"/>
            <a:r>
              <a:rPr lang="en-GB" sz="1800" dirty="0">
                <a:solidFill>
                  <a:srgbClr val="FF0000"/>
                </a:solidFill>
                <a:effectLst/>
                <a:latin typeface="Comic Sans MS" panose="030F0702030302020204" pitchFamily="66" charset="0"/>
                <a:ea typeface="Times New Roman" panose="02020603050405020304" pitchFamily="18" charset="0"/>
              </a:rPr>
              <a:t>Red Words (Tricky Words) </a:t>
            </a:r>
            <a:endParaRPr lang="en-GB" sz="1800" dirty="0">
              <a:effectLst/>
              <a:latin typeface="Comic Sans MS" panose="030F0702030302020204" pitchFamily="66" charset="0"/>
              <a:ea typeface="Times New Roman" panose="02020603050405020304" pitchFamily="18" charset="0"/>
            </a:endParaRPr>
          </a:p>
          <a:p>
            <a:pPr algn="ctr" fontAlgn="base"/>
            <a:r>
              <a:rPr lang="en-GB" sz="1800" b="1" dirty="0">
                <a:effectLst/>
                <a:latin typeface="Comic Sans MS" panose="030F0702030302020204" pitchFamily="66" charset="0"/>
                <a:ea typeface="Times New Roman" panose="02020603050405020304" pitchFamily="18" charset="0"/>
              </a:rPr>
              <a:t>Red for a while words</a:t>
            </a:r>
            <a:r>
              <a:rPr lang="en-GB" sz="1800" dirty="0">
                <a:effectLst/>
                <a:latin typeface="Comic Sans MS" panose="030F0702030302020204" pitchFamily="66" charset="0"/>
                <a:ea typeface="Times New Roman" panose="02020603050405020304" pitchFamily="18" charset="0"/>
              </a:rPr>
              <a:t>. These include graphemes that have not been taught by the time they are needed in the reading books. </a:t>
            </a:r>
          </a:p>
        </p:txBody>
      </p:sp>
    </p:spTree>
    <p:extLst>
      <p:ext uri="{BB962C8B-B14F-4D97-AF65-F5344CB8AC3E}">
        <p14:creationId xmlns:p14="http://schemas.microsoft.com/office/powerpoint/2010/main" val="417798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2639C-26BA-4405-814F-1A5C5499F4FF}"/>
              </a:ext>
            </a:extLst>
          </p:cNvPr>
          <p:cNvSpPr>
            <a:spLocks noGrp="1"/>
          </p:cNvSpPr>
          <p:nvPr>
            <p:ph idx="1"/>
          </p:nvPr>
        </p:nvSpPr>
        <p:spPr/>
        <p:txBody>
          <a:bodyPr/>
          <a:lstStyle/>
          <a:p>
            <a:r>
              <a:rPr lang="en-GB" dirty="0">
                <a:latin typeface="Comic Sans MS" panose="030F0702030302020204" pitchFamily="66" charset="0"/>
              </a:rPr>
              <a:t>The same book for the whole week – daily. </a:t>
            </a:r>
          </a:p>
          <a:p>
            <a:r>
              <a:rPr lang="en-GB" dirty="0">
                <a:latin typeface="Comic Sans MS" panose="030F0702030302020204" pitchFamily="66" charset="0"/>
              </a:rPr>
              <a:t>Recap on previously learned sounds, red words, new vocabulary and its meaning, paired reading, making predictions, echo reading to work on expression and answer comprehension questions. </a:t>
            </a:r>
          </a:p>
        </p:txBody>
      </p:sp>
      <p:sp>
        <p:nvSpPr>
          <p:cNvPr id="4" name="Title 3">
            <a:extLst>
              <a:ext uri="{FF2B5EF4-FFF2-40B4-BE49-F238E27FC236}">
                <a16:creationId xmlns:a16="http://schemas.microsoft.com/office/drawing/2014/main" id="{2F8DBBC1-602A-46FD-8EAD-F4E142114BF4}"/>
              </a:ext>
            </a:extLst>
          </p:cNvPr>
          <p:cNvSpPr>
            <a:spLocks noGrp="1" noChangeArrowheads="1"/>
          </p:cNvSpPr>
          <p:nvPr>
            <p:ph type="title"/>
          </p:nvPr>
        </p:nvSpPr>
        <p:spPr bwMode="auto">
          <a:xfrm>
            <a:off x="838200" y="535464"/>
            <a:ext cx="307488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600" b="1" dirty="0">
                <a:latin typeface="Comic Sans MS" panose="030F0702030302020204" pitchFamily="66" charset="0"/>
                <a:ea typeface="Calibri" panose="020F0502020204030204" pitchFamily="34" charset="0"/>
                <a:cs typeface="Times New Roman" panose="02020603050405020304" pitchFamily="18" charset="0"/>
              </a:rPr>
              <a:t>Story books </a:t>
            </a:r>
            <a:endParaRPr kumimoji="0" lang="en-GB" altLang="en-US" sz="36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343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0A1D07-1E84-4999-A20A-99441079E68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2" name="Picture 201" descr="A collection of books&#10;&#10;Description automatically generated with low confidence">
            <a:extLst>
              <a:ext uri="{FF2B5EF4-FFF2-40B4-BE49-F238E27FC236}">
                <a16:creationId xmlns:a16="http://schemas.microsoft.com/office/drawing/2014/main" id="{FF2B4D9C-4877-499D-89C5-1D6C9DD91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254" y="228600"/>
            <a:ext cx="3449654" cy="24615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28BC403-ECFC-4F8E-9885-8DB7D6568D5C}"/>
              </a:ext>
            </a:extLst>
          </p:cNvPr>
          <p:cNvSpPr>
            <a:spLocks noChangeArrowheads="1"/>
          </p:cNvSpPr>
          <p:nvPr/>
        </p:nvSpPr>
        <p:spPr bwMode="auto">
          <a:xfrm>
            <a:off x="702366" y="420369"/>
            <a:ext cx="650210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Reading Books to take home</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F9DBF98E-7B6B-4D72-BFD8-F4E326C7059B}"/>
              </a:ext>
            </a:extLst>
          </p:cNvPr>
          <p:cNvSpPr txBox="1"/>
          <p:nvPr/>
        </p:nvSpPr>
        <p:spPr>
          <a:xfrm>
            <a:off x="528030" y="1275269"/>
            <a:ext cx="6096000" cy="965264"/>
          </a:xfrm>
          <a:prstGeom prst="rect">
            <a:avLst/>
          </a:prstGeom>
          <a:noFill/>
        </p:spPr>
        <p:txBody>
          <a:bodyPr wrap="square">
            <a:spAutoFit/>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‘Book Bag Books’ </a:t>
            </a:r>
            <a:r>
              <a:rPr lang="en-GB" dirty="0">
                <a:latin typeface="Comic Sans MS" panose="030F0702030302020204" pitchFamily="66" charset="0"/>
                <a:ea typeface="Calibri" panose="020F0502020204030204" pitchFamily="34" charset="0"/>
                <a:cs typeface="Times New Roman" panose="02020603050405020304" pitchFamily="18" charset="0"/>
              </a:rPr>
              <a:t> - t</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hese books are matched to the sounds they know and we ask that the books are read and re-read at least three times. </a:t>
            </a:r>
          </a:p>
        </p:txBody>
      </p:sp>
      <p:sp>
        <p:nvSpPr>
          <p:cNvPr id="13" name="TextBox 12">
            <a:extLst>
              <a:ext uri="{FF2B5EF4-FFF2-40B4-BE49-F238E27FC236}">
                <a16:creationId xmlns:a16="http://schemas.microsoft.com/office/drawing/2014/main" id="{E737548B-9DD2-49E6-889F-AC0CCB16FCA4}"/>
              </a:ext>
            </a:extLst>
          </p:cNvPr>
          <p:cNvSpPr txBox="1"/>
          <p:nvPr/>
        </p:nvSpPr>
        <p:spPr>
          <a:xfrm>
            <a:off x="528030" y="3245746"/>
            <a:ext cx="8931965" cy="2948628"/>
          </a:xfrm>
          <a:prstGeom prst="rect">
            <a:avLst/>
          </a:prstGeom>
          <a:noFill/>
        </p:spPr>
        <p:txBody>
          <a:bodyPr wrap="square">
            <a:spAutoFit/>
          </a:bodyPr>
          <a:lstStyle/>
          <a:p>
            <a:pPr>
              <a:lnSpc>
                <a:spcPct val="107000"/>
              </a:lnSpc>
              <a:spcAft>
                <a:spcPts val="800"/>
              </a:spcAft>
            </a:pPr>
            <a:r>
              <a:rPr lang="en-GB" b="1" dirty="0">
                <a:latin typeface="Comic Sans MS" panose="030F0702030302020204" pitchFamily="66" charset="0"/>
                <a:ea typeface="Calibri" panose="020F0502020204030204" pitchFamily="34" charset="0"/>
                <a:cs typeface="Times New Roman" panose="02020603050405020304" pitchFamily="18" charset="0"/>
              </a:rPr>
              <a:t>F</a:t>
            </a: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irst read</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 </a:t>
            </a:r>
            <a:r>
              <a:rPr lang="en-GB" dirty="0">
                <a:latin typeface="Comic Sans MS" panose="030F0702030302020204" pitchFamily="66" charset="0"/>
                <a:ea typeface="Calibri" panose="020F0502020204030204" pitchFamily="34" charset="0"/>
                <a:cs typeface="Times New Roman" panose="02020603050405020304" pitchFamily="18" charset="0"/>
              </a:rPr>
              <a:t>focus</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on reading each word individually and it may seem robotic. In this phase very little comprehension of the story is likely. </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omic Sans MS" panose="030F0702030302020204" pitchFamily="66" charset="0"/>
                <a:ea typeface="Calibri" panose="020F0502020204030204" pitchFamily="34" charset="0"/>
                <a:cs typeface="Times New Roman" panose="02020603050405020304" pitchFamily="18" charset="0"/>
              </a:rPr>
              <a:t>S</a:t>
            </a: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econd read</a:t>
            </a:r>
            <a:r>
              <a:rPr lang="en-GB" b="1" dirty="0">
                <a:latin typeface="Comic Sans MS" panose="030F0702030302020204" pitchFamily="66" charset="0"/>
                <a:ea typeface="Calibri" panose="020F0502020204030204" pitchFamily="34" charset="0"/>
                <a:cs typeface="Times New Roman" panose="02020603050405020304" pitchFamily="18" charset="0"/>
              </a:rPr>
              <a:t> - </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word recognition will become quicker allowing a faster pace and better understanding of the story. </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omic Sans MS" panose="030F0702030302020204" pitchFamily="66" charset="0"/>
                <a:ea typeface="Calibri" panose="020F0502020204030204" pitchFamily="34" charset="0"/>
                <a:cs typeface="Times New Roman" panose="02020603050405020304" pitchFamily="18" charset="0"/>
              </a:rPr>
              <a:t>T</a:t>
            </a: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hird read</a:t>
            </a:r>
            <a:r>
              <a:rPr lang="en-GB" b="1" dirty="0">
                <a:latin typeface="Comic Sans MS" panose="030F0702030302020204" pitchFamily="66" charset="0"/>
                <a:ea typeface="Calibri" panose="020F0502020204030204" pitchFamily="34" charset="0"/>
                <a:cs typeface="Times New Roman" panose="02020603050405020304" pitchFamily="18" charset="0"/>
              </a:rPr>
              <a:t> -</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the speed should be much quicker and therefore the child is using more brain power to understand the story rather than on reading each word. This is the point when the story becomes meaningful and pleasurable and they can answer questions based on the content. There are questions at the end of the book to check understanding and promote discussion of the story.</a:t>
            </a:r>
          </a:p>
        </p:txBody>
      </p:sp>
    </p:spTree>
    <p:extLst>
      <p:ext uri="{BB962C8B-B14F-4D97-AF65-F5344CB8AC3E}">
        <p14:creationId xmlns:p14="http://schemas.microsoft.com/office/powerpoint/2010/main" val="141336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91FA-1271-E8C5-6047-59628590D315}"/>
              </a:ext>
            </a:extLst>
          </p:cNvPr>
          <p:cNvSpPr>
            <a:spLocks noGrp="1"/>
          </p:cNvSpPr>
          <p:nvPr>
            <p:ph type="title"/>
          </p:nvPr>
        </p:nvSpPr>
        <p:spPr/>
        <p:txBody>
          <a:bodyPr>
            <a:normAutofit/>
          </a:bodyPr>
          <a:lstStyle/>
          <a:p>
            <a:pPr algn="ctr"/>
            <a:r>
              <a:rPr lang="en-GB" sz="2800" b="1" dirty="0">
                <a:latin typeface="Comic Sans MS" panose="030F0702030302020204" pitchFamily="66" charset="0"/>
              </a:rPr>
              <a:t>Support with reading at home</a:t>
            </a:r>
          </a:p>
        </p:txBody>
      </p:sp>
      <p:pic>
        <p:nvPicPr>
          <p:cNvPr id="9" name="Picture 8">
            <a:extLst>
              <a:ext uri="{FF2B5EF4-FFF2-40B4-BE49-F238E27FC236}">
                <a16:creationId xmlns:a16="http://schemas.microsoft.com/office/drawing/2014/main" id="{3440877A-C93D-AD73-CACF-BD61D797D136}"/>
              </a:ext>
            </a:extLst>
          </p:cNvPr>
          <p:cNvPicPr>
            <a:picLocks noChangeAspect="1"/>
          </p:cNvPicPr>
          <p:nvPr/>
        </p:nvPicPr>
        <p:blipFill>
          <a:blip r:embed="rId2"/>
          <a:stretch>
            <a:fillRect/>
          </a:stretch>
        </p:blipFill>
        <p:spPr>
          <a:xfrm>
            <a:off x="1443862" y="1304644"/>
            <a:ext cx="3778378" cy="5261146"/>
          </a:xfrm>
          <a:prstGeom prst="rect">
            <a:avLst/>
          </a:prstGeom>
        </p:spPr>
      </p:pic>
      <p:pic>
        <p:nvPicPr>
          <p:cNvPr id="11" name="Picture 10">
            <a:extLst>
              <a:ext uri="{FF2B5EF4-FFF2-40B4-BE49-F238E27FC236}">
                <a16:creationId xmlns:a16="http://schemas.microsoft.com/office/drawing/2014/main" id="{75FB9C1B-0C3C-3A0E-FE62-BE93E737C275}"/>
              </a:ext>
            </a:extLst>
          </p:cNvPr>
          <p:cNvPicPr>
            <a:picLocks noChangeAspect="1"/>
          </p:cNvPicPr>
          <p:nvPr/>
        </p:nvPicPr>
        <p:blipFill>
          <a:blip r:embed="rId3"/>
          <a:stretch>
            <a:fillRect/>
          </a:stretch>
        </p:blipFill>
        <p:spPr>
          <a:xfrm>
            <a:off x="6757542" y="1304644"/>
            <a:ext cx="3411094" cy="5259856"/>
          </a:xfrm>
          <a:prstGeom prst="rect">
            <a:avLst/>
          </a:prstGeom>
        </p:spPr>
      </p:pic>
    </p:spTree>
    <p:extLst>
      <p:ext uri="{BB962C8B-B14F-4D97-AF65-F5344CB8AC3E}">
        <p14:creationId xmlns:p14="http://schemas.microsoft.com/office/powerpoint/2010/main" val="308916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553B-36CA-43A1-A9A2-A1CAB78B18B8}"/>
              </a:ext>
            </a:extLst>
          </p:cNvPr>
          <p:cNvSpPr>
            <a:spLocks noGrp="1"/>
          </p:cNvSpPr>
          <p:nvPr>
            <p:ph type="title"/>
          </p:nvPr>
        </p:nvSpPr>
        <p:spPr/>
        <p:txBody>
          <a:bodyPr/>
          <a:lstStyle/>
          <a:p>
            <a:pPr algn="ctr"/>
            <a:r>
              <a:rPr lang="en-GB" dirty="0">
                <a:latin typeface="Comic Sans MS" panose="030F0702030302020204" pitchFamily="66" charset="0"/>
              </a:rPr>
              <a:t>Phonics Screening </a:t>
            </a:r>
          </a:p>
        </p:txBody>
      </p:sp>
      <p:sp>
        <p:nvSpPr>
          <p:cNvPr id="3" name="Content Placeholder 2">
            <a:extLst>
              <a:ext uri="{FF2B5EF4-FFF2-40B4-BE49-F238E27FC236}">
                <a16:creationId xmlns:a16="http://schemas.microsoft.com/office/drawing/2014/main" id="{F8DA78C5-12E7-4BD9-918C-36BFD8597A21}"/>
              </a:ext>
            </a:extLst>
          </p:cNvPr>
          <p:cNvSpPr>
            <a:spLocks noGrp="1"/>
          </p:cNvSpPr>
          <p:nvPr>
            <p:ph idx="1"/>
          </p:nvPr>
        </p:nvSpPr>
        <p:spPr/>
        <p:txBody>
          <a:bodyPr/>
          <a:lstStyle/>
          <a:p>
            <a:r>
              <a:rPr lang="en-GB" dirty="0">
                <a:latin typeface="Comic Sans MS" panose="030F0702030302020204" pitchFamily="66" charset="0"/>
              </a:rPr>
              <a:t>A test taken at the end of Year one </a:t>
            </a:r>
          </a:p>
          <a:p>
            <a:r>
              <a:rPr lang="en-GB" dirty="0">
                <a:latin typeface="Comic Sans MS" panose="030F0702030302020204" pitchFamily="66" charset="0"/>
              </a:rPr>
              <a:t>A list of 20 real words and 20 alien words </a:t>
            </a:r>
          </a:p>
          <a:p>
            <a:r>
              <a:rPr lang="en-GB" dirty="0">
                <a:latin typeface="Comic Sans MS" panose="030F0702030302020204" pitchFamily="66" charset="0"/>
              </a:rPr>
              <a:t>Pass mark 32/40</a:t>
            </a:r>
          </a:p>
        </p:txBody>
      </p:sp>
      <p:pic>
        <p:nvPicPr>
          <p:cNvPr id="5" name="Picture 4">
            <a:extLst>
              <a:ext uri="{FF2B5EF4-FFF2-40B4-BE49-F238E27FC236}">
                <a16:creationId xmlns:a16="http://schemas.microsoft.com/office/drawing/2014/main" id="{C4BCE49A-0C76-4589-81C9-7CA3F5291D94}"/>
              </a:ext>
            </a:extLst>
          </p:cNvPr>
          <p:cNvPicPr>
            <a:picLocks noChangeAspect="1"/>
          </p:cNvPicPr>
          <p:nvPr/>
        </p:nvPicPr>
        <p:blipFill>
          <a:blip r:embed="rId2"/>
          <a:stretch>
            <a:fillRect/>
          </a:stretch>
        </p:blipFill>
        <p:spPr>
          <a:xfrm>
            <a:off x="7843544" y="2815293"/>
            <a:ext cx="3874844" cy="4042707"/>
          </a:xfrm>
          <a:prstGeom prst="rect">
            <a:avLst/>
          </a:prstGeom>
        </p:spPr>
      </p:pic>
    </p:spTree>
    <p:extLst>
      <p:ext uri="{BB962C8B-B14F-4D97-AF65-F5344CB8AC3E}">
        <p14:creationId xmlns:p14="http://schemas.microsoft.com/office/powerpoint/2010/main" val="186993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91C30F-FD54-4711-B871-EDA955260FD5}"/>
              </a:ext>
            </a:extLst>
          </p:cNvPr>
          <p:cNvSpPr txBox="1"/>
          <p:nvPr/>
        </p:nvSpPr>
        <p:spPr>
          <a:xfrm>
            <a:off x="1192695" y="666066"/>
            <a:ext cx="10402957" cy="3046988"/>
          </a:xfrm>
          <a:prstGeom prst="rect">
            <a:avLst/>
          </a:prstGeom>
          <a:noFill/>
        </p:spPr>
        <p:txBody>
          <a:bodyPr wrap="square">
            <a:spAutoFit/>
          </a:bodyPr>
          <a:lstStyle/>
          <a:p>
            <a:pPr fontAlgn="base"/>
            <a:r>
              <a:rPr lang="en-GB" sz="3200" b="1" dirty="0">
                <a:solidFill>
                  <a:srgbClr val="0070C0"/>
                </a:solidFill>
                <a:effectLst/>
                <a:latin typeface="Comic Sans MS" panose="030F0702030302020204" pitchFamily="66" charset="0"/>
                <a:ea typeface="Times New Roman" panose="02020603050405020304" pitchFamily="18" charset="0"/>
                <a:cs typeface="Segoe UI" panose="020B0502040204020203" pitchFamily="34" charset="0"/>
              </a:rPr>
              <a:t>What is Read Write Inc Phonics?</a:t>
            </a:r>
          </a:p>
          <a:p>
            <a:pPr fontAlgn="base"/>
            <a:endParaRPr lang="en-GB" sz="3200" dirty="0">
              <a:effectLst/>
              <a:latin typeface="Comic Sans MS" panose="030F0702030302020204" pitchFamily="66" charset="0"/>
              <a:ea typeface="Times New Roman" panose="02020603050405020304" pitchFamily="18" charset="0"/>
            </a:endParaRPr>
          </a:p>
          <a:p>
            <a:pPr fontAlgn="base"/>
            <a:r>
              <a:rPr lang="en-GB" sz="3200" dirty="0">
                <a:effectLst/>
                <a:latin typeface="Comic Sans MS" panose="030F0702030302020204" pitchFamily="66" charset="0"/>
                <a:ea typeface="Times New Roman" panose="02020603050405020304" pitchFamily="18" charset="0"/>
                <a:cs typeface="Segoe UI" panose="020B0502040204020203" pitchFamily="34" charset="0"/>
              </a:rPr>
              <a:t>Read Write Inc. is a DfE validated phonics scheme designed by Ruth Miskin, which through systematic teaching and consistent routines, enables ALL children to achieve high levels of reading success. </a:t>
            </a:r>
            <a:endParaRPr lang="en-GB" sz="32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339167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A6AED5-425E-4CBB-9C44-C43FB1DB9A3D}"/>
              </a:ext>
            </a:extLst>
          </p:cNvPr>
          <p:cNvSpPr txBox="1"/>
          <p:nvPr/>
        </p:nvSpPr>
        <p:spPr>
          <a:xfrm>
            <a:off x="265042" y="357883"/>
            <a:ext cx="11489635" cy="5632311"/>
          </a:xfrm>
          <a:prstGeom prst="rect">
            <a:avLst/>
          </a:prstGeom>
          <a:noFill/>
        </p:spPr>
        <p:txBody>
          <a:bodyPr wrap="square">
            <a:spAutoFit/>
          </a:bodyPr>
          <a:lstStyle/>
          <a:p>
            <a:pPr fontAlgn="base"/>
            <a:r>
              <a:rPr lang="en-GB" sz="2400" b="1" u="sng" dirty="0">
                <a:solidFill>
                  <a:srgbClr val="0070C0"/>
                </a:solidFill>
                <a:effectLst/>
                <a:latin typeface="Comic Sans MS" panose="030F0702030302020204" pitchFamily="66" charset="0"/>
                <a:ea typeface="Times New Roman" panose="02020603050405020304" pitchFamily="18" charset="0"/>
                <a:cs typeface="Segoe UI" panose="020B0502040204020203" pitchFamily="34" charset="0"/>
              </a:rPr>
              <a:t>What and When? </a:t>
            </a:r>
            <a:endParaRPr lang="en-GB" sz="2400" b="1" u="sng" dirty="0">
              <a:solidFill>
                <a:srgbClr val="0070C0"/>
              </a:solidFill>
              <a:latin typeface="Comic Sans MS" panose="030F0702030302020204" pitchFamily="66" charset="0"/>
              <a:ea typeface="Times New Roman" panose="02020603050405020304" pitchFamily="18" charset="0"/>
              <a:cs typeface="Segoe UI" panose="020B0502040204020203" pitchFamily="34" charset="0"/>
            </a:endParaRPr>
          </a:p>
          <a:p>
            <a:pPr fontAlgn="base"/>
            <a:endParaRPr lang="en-GB" sz="2400" b="1" dirty="0">
              <a:effectLst/>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Daily phonics sessions with children grouped according to stage, not age. </a:t>
            </a:r>
          </a:p>
          <a:p>
            <a:pPr marL="342900" lvl="0" indent="-342900" fontAlgn="base">
              <a:buFont typeface="Symbol" panose="05050102010706020507" pitchFamily="18" charset="2"/>
              <a:buChar char=""/>
            </a:pPr>
            <a:endParaRPr lang="en-GB" sz="2400" dirty="0">
              <a:latin typeface="Comic Sans MS" panose="030F0702030302020204" pitchFamily="66" charset="0"/>
              <a:ea typeface="Times New Roman" panose="02020603050405020304" pitchFamily="18" charset="0"/>
              <a:cs typeface="Segoe UI" panose="020B0502040204020203" pitchFamily="34" charset="0"/>
            </a:endParaRPr>
          </a:p>
          <a:p>
            <a:pPr marL="342900" lvl="0" indent="-342900" fontAlgn="base">
              <a:buFont typeface="Symbol" panose="05050102010706020507" pitchFamily="18" charset="2"/>
              <a:buChar char=""/>
            </a:pPr>
            <a:endParaRPr lang="en-GB" sz="2400" dirty="0">
              <a:effectLst/>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Daily ‘Storybook’ sessions, </a:t>
            </a:r>
            <a:r>
              <a:rPr lang="en-GB" sz="2400" b="1" dirty="0">
                <a:effectLst/>
                <a:latin typeface="Comic Sans MS" panose="030F0702030302020204" pitchFamily="66" charset="0"/>
                <a:ea typeface="Times New Roman" panose="02020603050405020304" pitchFamily="18" charset="0"/>
                <a:cs typeface="Segoe UI" panose="020B0502040204020203" pitchFamily="34" charset="0"/>
              </a:rPr>
              <a:t>everyone reads books that match the sounds they know in a group every day.</a:t>
            </a:r>
          </a:p>
          <a:p>
            <a:pPr marL="342900" lvl="0" indent="-342900" fontAlgn="base">
              <a:buFont typeface="Symbol" panose="05050102010706020507" pitchFamily="18" charset="2"/>
              <a:buChar char=""/>
            </a:pPr>
            <a:endParaRPr lang="en-GB" sz="2400" b="1" dirty="0">
              <a:latin typeface="Comic Sans MS" panose="030F0702030302020204" pitchFamily="66" charset="0"/>
              <a:ea typeface="Times New Roman" panose="02020603050405020304" pitchFamily="18" charset="0"/>
              <a:cs typeface="Segoe UI" panose="020B0502040204020203" pitchFamily="34" charset="0"/>
            </a:endParaRPr>
          </a:p>
          <a:p>
            <a:pPr marL="342900" lvl="0" indent="-342900" fontAlgn="base">
              <a:buFont typeface="Symbol" panose="05050102010706020507" pitchFamily="18" charset="2"/>
              <a:buChar char=""/>
            </a:pPr>
            <a:endParaRPr lang="en-GB" sz="2400" dirty="0">
              <a:effectLst/>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Reading books that match sounds children know are sent home to be read independently to consolidate learning.</a:t>
            </a:r>
          </a:p>
          <a:p>
            <a:pPr marL="342900" lvl="0" indent="-342900" fontAlgn="base">
              <a:buFont typeface="Symbol" panose="05050102010706020507" pitchFamily="18" charset="2"/>
              <a:buChar char=""/>
            </a:pPr>
            <a:endParaRPr lang="en-GB" sz="2400" dirty="0">
              <a:latin typeface="Comic Sans MS" panose="030F0702030302020204" pitchFamily="66" charset="0"/>
              <a:ea typeface="Times New Roman" panose="02020603050405020304" pitchFamily="18" charset="0"/>
              <a:cs typeface="Segoe UI" panose="020B0502040204020203" pitchFamily="34" charset="0"/>
            </a:endParaRPr>
          </a:p>
          <a:p>
            <a:pPr marL="342900" lvl="0" indent="-342900" fontAlgn="base">
              <a:buFont typeface="Symbol" panose="05050102010706020507" pitchFamily="18" charset="2"/>
              <a:buChar char=""/>
            </a:pPr>
            <a:endParaRPr lang="en-GB" sz="2400" dirty="0">
              <a:effectLst/>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Children can also take a ‘reading for pleasure’ book to be read with or by an adult to provide a broad and rich reading experience.</a:t>
            </a:r>
            <a:endParaRPr lang="en-GB" sz="24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320471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B2F5167-43CC-4C07-9273-92D6EB1F9035}"/>
              </a:ext>
            </a:extLst>
          </p:cNvPr>
          <p:cNvSpPr txBox="1"/>
          <p:nvPr/>
        </p:nvSpPr>
        <p:spPr>
          <a:xfrm>
            <a:off x="357807" y="459578"/>
            <a:ext cx="11436627" cy="2492990"/>
          </a:xfrm>
          <a:prstGeom prst="rect">
            <a:avLst/>
          </a:prstGeom>
          <a:noFill/>
        </p:spPr>
        <p:txBody>
          <a:bodyPr wrap="square">
            <a:spAutoFit/>
          </a:bodyPr>
          <a:lstStyle/>
          <a:p>
            <a:pPr fontAlgn="base"/>
            <a:r>
              <a:rPr lang="en-US" sz="3600" b="1" u="sng" dirty="0">
                <a:solidFill>
                  <a:srgbClr val="0070C0"/>
                </a:solidFill>
                <a:effectLst/>
                <a:latin typeface="Comic Sans MS" panose="030F0702030302020204" pitchFamily="66" charset="0"/>
                <a:ea typeface="Times New Roman" panose="02020603050405020304" pitchFamily="18" charset="0"/>
                <a:cs typeface="Segoe UI" panose="020B0502040204020203" pitchFamily="34" charset="0"/>
              </a:rPr>
              <a:t>Planning:</a:t>
            </a:r>
            <a:r>
              <a:rPr lang="en-GB" sz="3600" b="1" u="sng" dirty="0">
                <a:solidFill>
                  <a:srgbClr val="0070C0"/>
                </a:solidFill>
                <a:effectLst/>
                <a:latin typeface="Comic Sans MS" panose="030F0702030302020204" pitchFamily="66" charset="0"/>
                <a:ea typeface="Times New Roman" panose="02020603050405020304" pitchFamily="18" charset="0"/>
              </a:rPr>
              <a:t> </a:t>
            </a:r>
          </a:p>
          <a:p>
            <a:pPr fontAlgn="base"/>
            <a:endParaRPr lang="en-GB" sz="2400" dirty="0">
              <a:effectLst/>
              <a:latin typeface="Comic Sans MS" panose="030F0702030302020204" pitchFamily="66"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All</a:t>
            </a:r>
            <a:r>
              <a:rPr lang="en-GB" sz="2400" dirty="0">
                <a:effectLst/>
                <a:latin typeface="Comic Sans MS" panose="030F0702030302020204" pitchFamily="66" charset="0"/>
                <a:ea typeface="Times New Roman" panose="02020603050405020304" pitchFamily="18" charset="0"/>
              </a:rPr>
              <a:t> </a:t>
            </a:r>
            <a:r>
              <a:rPr lang="en-GB" sz="2400" dirty="0">
                <a:effectLst/>
                <a:latin typeface="Comic Sans MS" panose="030F0702030302020204" pitchFamily="66" charset="0"/>
                <a:ea typeface="Times New Roman" panose="02020603050405020304" pitchFamily="18" charset="0"/>
                <a:cs typeface="Segoe UI" panose="020B0502040204020203" pitchFamily="34" charset="0"/>
              </a:rPr>
              <a:t>planning follows the sequence of sounds and blueprint lesson plans from Read Write Inc. and use common habits and routines that include:</a:t>
            </a:r>
            <a:endParaRPr lang="en-GB" sz="2400" dirty="0">
              <a:effectLst/>
              <a:latin typeface="Comic Sans MS" panose="030F0702030302020204" pitchFamily="66" charset="0"/>
              <a:ea typeface="Times New Roman" panose="02020603050405020304" pitchFamily="18" charset="0"/>
            </a:endParaRPr>
          </a:p>
          <a:p>
            <a:pPr marL="742950" lvl="1" indent="-285750" fontAlgn="base">
              <a:buFont typeface="Letter-join Basic 8"/>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Spotting special friends (identifying digraphs and trigraphs)</a:t>
            </a:r>
          </a:p>
          <a:p>
            <a:pPr marL="742950" lvl="1" indent="-285750" fontAlgn="base">
              <a:buFont typeface="Letter-join Basic 8"/>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Fred Talk (saying the sounds individually out loud then blending the word)</a:t>
            </a:r>
          </a:p>
        </p:txBody>
      </p:sp>
      <p:sp>
        <p:nvSpPr>
          <p:cNvPr id="13" name="TextBox 12">
            <a:extLst>
              <a:ext uri="{FF2B5EF4-FFF2-40B4-BE49-F238E27FC236}">
                <a16:creationId xmlns:a16="http://schemas.microsoft.com/office/drawing/2014/main" id="{7A4C7246-3D71-496D-B912-60AC7E752F32}"/>
              </a:ext>
            </a:extLst>
          </p:cNvPr>
          <p:cNvSpPr txBox="1"/>
          <p:nvPr/>
        </p:nvSpPr>
        <p:spPr>
          <a:xfrm>
            <a:off x="357807" y="2935435"/>
            <a:ext cx="8097078" cy="2677656"/>
          </a:xfrm>
          <a:prstGeom prst="rect">
            <a:avLst/>
          </a:prstGeom>
          <a:noFill/>
        </p:spPr>
        <p:txBody>
          <a:bodyPr wrap="square">
            <a:spAutoFit/>
          </a:bodyPr>
          <a:lstStyle/>
          <a:p>
            <a:pPr marL="742950" lvl="1" indent="-285750" fontAlgn="base">
              <a:buFont typeface="Letter-join Basic 8"/>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Fred in your head (saying the sounds individually in your head)</a:t>
            </a:r>
          </a:p>
          <a:p>
            <a:pPr marL="742950" lvl="1" indent="-285750" fontAlgn="base">
              <a:buFont typeface="Letter-join Basic 8"/>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Speedy Reading </a:t>
            </a:r>
          </a:p>
          <a:p>
            <a:pPr marL="742950" lvl="1" indent="-285750" fontAlgn="base">
              <a:buFont typeface="Letter-join Basic 8"/>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Reading alien words</a:t>
            </a:r>
          </a:p>
          <a:p>
            <a:pPr marL="742950" lvl="1" indent="-285750" fontAlgn="base">
              <a:buFont typeface="Letter-join Basic 8"/>
              <a:buChar char="-"/>
            </a:pPr>
            <a:r>
              <a:rPr lang="en-GB" sz="2400" dirty="0">
                <a:effectLst/>
                <a:latin typeface="Comic Sans MS" panose="030F0702030302020204" pitchFamily="66" charset="0"/>
                <a:ea typeface="Times New Roman" panose="02020603050405020304" pitchFamily="18" charset="0"/>
                <a:cs typeface="Segoe UI" panose="020B0502040204020203" pitchFamily="34" charset="0"/>
              </a:rPr>
              <a:t>Spelling using Fred Fingers</a:t>
            </a:r>
          </a:p>
          <a:p>
            <a:pPr marL="742950" lvl="1" indent="-285750" fontAlgn="base">
              <a:buFont typeface="Letter-join Basic 8"/>
              <a:buChar char="-"/>
            </a:pPr>
            <a:endParaRPr lang="en-GB" sz="2400" dirty="0">
              <a:latin typeface="Comic Sans MS" panose="030F0702030302020204" pitchFamily="66" charset="0"/>
              <a:ea typeface="Times New Roman" panose="02020603050405020304" pitchFamily="18" charset="0"/>
              <a:cs typeface="Segoe UI" panose="020B0502040204020203" pitchFamily="34" charset="0"/>
            </a:endParaRPr>
          </a:p>
          <a:p>
            <a:pPr lvl="1" fontAlgn="base"/>
            <a:r>
              <a:rPr lang="en-GB" sz="2400" dirty="0">
                <a:latin typeface="Comic Sans MS" panose="030F0702030302020204" pitchFamily="66" charset="0"/>
                <a:ea typeface="Times New Roman" panose="02020603050405020304" pitchFamily="18" charset="0"/>
                <a:cs typeface="Segoe UI" panose="020B0502040204020203" pitchFamily="34" charset="0"/>
              </a:rPr>
              <a:t> </a:t>
            </a:r>
            <a:endParaRPr lang="en-GB" sz="2400" dirty="0">
              <a:effectLst/>
              <a:latin typeface="Comic Sans MS" panose="030F0702030302020204" pitchFamily="66" charset="0"/>
              <a:ea typeface="Times New Roman" panose="02020603050405020304" pitchFamily="18" charset="0"/>
              <a:cs typeface="Segoe UI" panose="020B0502040204020203" pitchFamily="34" charset="0"/>
            </a:endParaRPr>
          </a:p>
        </p:txBody>
      </p:sp>
      <p:pic>
        <p:nvPicPr>
          <p:cNvPr id="14" name="Picture 13" descr="See the source image">
            <a:extLst>
              <a:ext uri="{FF2B5EF4-FFF2-40B4-BE49-F238E27FC236}">
                <a16:creationId xmlns:a16="http://schemas.microsoft.com/office/drawing/2014/main" id="{DB4A8D5C-1AAC-4855-815A-5EB3E1C8BB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7767" y="3922565"/>
            <a:ext cx="4404446" cy="2059857"/>
          </a:xfrm>
          <a:prstGeom prst="rect">
            <a:avLst/>
          </a:prstGeom>
          <a:noFill/>
          <a:ln>
            <a:noFill/>
          </a:ln>
        </p:spPr>
      </p:pic>
    </p:spTree>
    <p:extLst>
      <p:ext uri="{BB962C8B-B14F-4D97-AF65-F5344CB8AC3E}">
        <p14:creationId xmlns:p14="http://schemas.microsoft.com/office/powerpoint/2010/main" val="64872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2923-7F42-4481-826B-43BC552EFFA8}"/>
              </a:ext>
            </a:extLst>
          </p:cNvPr>
          <p:cNvSpPr>
            <a:spLocks noGrp="1"/>
          </p:cNvSpPr>
          <p:nvPr>
            <p:ph type="title"/>
          </p:nvPr>
        </p:nvSpPr>
        <p:spPr/>
        <p:txBody>
          <a:bodyPr/>
          <a:lstStyle/>
          <a:p>
            <a:r>
              <a:rPr lang="en-GB" dirty="0"/>
              <a:t> </a:t>
            </a:r>
            <a:r>
              <a:rPr lang="en-US" b="1" u="sng" dirty="0">
                <a:solidFill>
                  <a:srgbClr val="0070C0"/>
                </a:solidFill>
                <a:latin typeface="Comic Sans MS" panose="030F0702030302020204" pitchFamily="66" charset="0"/>
                <a:cs typeface="Segoe UI" panose="020B0502040204020203" pitchFamily="34" charset="0"/>
              </a:rPr>
              <a:t>Foundation</a:t>
            </a:r>
            <a:br>
              <a:rPr lang="en-GB" sz="4400" b="1" u="sng" dirty="0">
                <a:solidFill>
                  <a:srgbClr val="0070C0"/>
                </a:solidFill>
                <a:effectLst/>
                <a:latin typeface="Comic Sans MS" panose="030F0702030302020204" pitchFamily="66"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49DA8885-8858-4CDA-BB89-738184289131}"/>
              </a:ext>
            </a:extLst>
          </p:cNvPr>
          <p:cNvSpPr>
            <a:spLocks noGrp="1"/>
          </p:cNvSpPr>
          <p:nvPr>
            <p:ph idx="1"/>
          </p:nvPr>
        </p:nvSpPr>
        <p:spPr/>
        <p:txBody>
          <a:bodyPr/>
          <a:lstStyle/>
          <a:p>
            <a:r>
              <a:rPr lang="en-GB" dirty="0">
                <a:latin typeface="Comic Sans MS" panose="030F0702030302020204" pitchFamily="66" charset="0"/>
              </a:rPr>
              <a:t>Working up to the model for spring term </a:t>
            </a:r>
          </a:p>
          <a:p>
            <a:r>
              <a:rPr lang="en-GB" dirty="0">
                <a:latin typeface="Comic Sans MS" panose="030F0702030302020204" pitchFamily="66" charset="0"/>
              </a:rPr>
              <a:t>Currently – baseline assessment </a:t>
            </a:r>
          </a:p>
          <a:p>
            <a:r>
              <a:rPr lang="en-GB" dirty="0">
                <a:latin typeface="Comic Sans MS" panose="030F0702030302020204" pitchFamily="66" charset="0"/>
              </a:rPr>
              <a:t>Stay in their class and taught by F2 team </a:t>
            </a:r>
          </a:p>
          <a:p>
            <a:r>
              <a:rPr lang="en-GB" dirty="0">
                <a:latin typeface="Comic Sans MS" panose="030F0702030302020204" pitchFamily="66" charset="0"/>
              </a:rPr>
              <a:t>10 -15 mins am – learning individual letter sounds and formation</a:t>
            </a:r>
          </a:p>
          <a:p>
            <a:r>
              <a:rPr lang="en-GB" dirty="0">
                <a:latin typeface="Comic Sans MS" panose="030F0702030302020204" pitchFamily="66" charset="0"/>
              </a:rPr>
              <a:t>Fred talk games </a:t>
            </a:r>
          </a:p>
          <a:p>
            <a:r>
              <a:rPr lang="en-GB" dirty="0">
                <a:latin typeface="Comic Sans MS" panose="030F0702030302020204" pitchFamily="66" charset="0"/>
              </a:rPr>
              <a:t>Picture book and book for pleasure and a RWI blending book </a:t>
            </a:r>
          </a:p>
        </p:txBody>
      </p:sp>
    </p:spTree>
    <p:extLst>
      <p:ext uri="{BB962C8B-B14F-4D97-AF65-F5344CB8AC3E}">
        <p14:creationId xmlns:p14="http://schemas.microsoft.com/office/powerpoint/2010/main" val="1013758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41DA87-9E55-4D53-95CF-64040C54FC57}"/>
              </a:ext>
            </a:extLst>
          </p:cNvPr>
          <p:cNvSpPr txBox="1"/>
          <p:nvPr/>
        </p:nvSpPr>
        <p:spPr>
          <a:xfrm>
            <a:off x="556590" y="322016"/>
            <a:ext cx="8905462" cy="6247864"/>
          </a:xfrm>
          <a:prstGeom prst="rect">
            <a:avLst/>
          </a:prstGeom>
          <a:noFill/>
        </p:spPr>
        <p:txBody>
          <a:bodyPr wrap="square">
            <a:spAutoFit/>
          </a:bodyPr>
          <a:lstStyle/>
          <a:p>
            <a:pPr fontAlgn="base"/>
            <a:r>
              <a:rPr lang="en-US" sz="2000" b="1" u="sng" dirty="0">
                <a:solidFill>
                  <a:srgbClr val="0070C0"/>
                </a:solidFill>
                <a:effectLst/>
                <a:latin typeface="Comic Sans MS" panose="030F0702030302020204" pitchFamily="66" charset="0"/>
                <a:ea typeface="Times New Roman" panose="02020603050405020304" pitchFamily="18" charset="0"/>
                <a:cs typeface="Segoe UI" panose="020B0502040204020203" pitchFamily="34" charset="0"/>
              </a:rPr>
              <a:t>Assessment:</a:t>
            </a:r>
          </a:p>
          <a:p>
            <a:pPr fontAlgn="base"/>
            <a:endParaRPr lang="en-GB" sz="2000" dirty="0">
              <a:effectLst/>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r>
              <a:rPr lang="en-GB" sz="2000" dirty="0">
                <a:effectLst/>
                <a:latin typeface="Comic Sans MS" panose="030F0702030302020204" pitchFamily="66" charset="0"/>
                <a:ea typeface="Times New Roman" panose="02020603050405020304" pitchFamily="18" charset="0"/>
              </a:rPr>
              <a:t>Each child is carefully assessed and placed into a RWI group based on their phonics sound knowledge and reading skills. </a:t>
            </a:r>
          </a:p>
          <a:p>
            <a:pPr marL="342900" lvl="0" indent="-342900" fontAlgn="base">
              <a:buFont typeface="Symbol" panose="05050102010706020507" pitchFamily="18" charset="2"/>
              <a:buChar char=""/>
            </a:pPr>
            <a:endParaRPr lang="en-GB" sz="2000" dirty="0">
              <a:latin typeface="Comic Sans MS" panose="030F0702030302020204" pitchFamily="66" charset="0"/>
              <a:ea typeface="Times New Roman" panose="02020603050405020304" pitchFamily="18" charset="0"/>
            </a:endParaRPr>
          </a:p>
          <a:p>
            <a:pPr lvl="0" fontAlgn="base"/>
            <a:endParaRPr lang="en-GB" sz="2000" dirty="0">
              <a:effectLst/>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r>
              <a:rPr lang="en-GB" sz="2000" dirty="0">
                <a:effectLst/>
                <a:latin typeface="Comic Sans MS" panose="030F0702030302020204" pitchFamily="66" charset="0"/>
                <a:ea typeface="Times New Roman" panose="02020603050405020304" pitchFamily="18" charset="0"/>
              </a:rPr>
              <a:t>Your child might not be taught phonics by their own class teacher however all information and session notes are passed on from their RWI </a:t>
            </a:r>
            <a:r>
              <a:rPr lang="en-GB" sz="2000" dirty="0">
                <a:latin typeface="Comic Sans MS" panose="030F0702030302020204" pitchFamily="66" charset="0"/>
                <a:ea typeface="Times New Roman" panose="02020603050405020304" pitchFamily="18" charset="0"/>
              </a:rPr>
              <a:t>teacher</a:t>
            </a:r>
            <a:r>
              <a:rPr lang="en-GB" sz="2000" dirty="0">
                <a:effectLst/>
                <a:latin typeface="Comic Sans MS" panose="030F0702030302020204" pitchFamily="66" charset="0"/>
                <a:ea typeface="Times New Roman" panose="02020603050405020304" pitchFamily="18" charset="0"/>
              </a:rPr>
              <a:t> to enable further guidance and support in all subsequent lessons.</a:t>
            </a:r>
          </a:p>
          <a:p>
            <a:pPr marL="342900" lvl="0" indent="-342900" fontAlgn="base">
              <a:buFont typeface="Symbol" panose="05050102010706020507" pitchFamily="18" charset="2"/>
              <a:buChar char=""/>
            </a:pPr>
            <a:endParaRPr lang="en-GB" sz="2000" dirty="0">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endParaRPr lang="en-GB" sz="2000" dirty="0">
              <a:effectLst/>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r>
              <a:rPr lang="en-GB" sz="2000" dirty="0">
                <a:solidFill>
                  <a:srgbClr val="000000"/>
                </a:solidFill>
                <a:effectLst/>
                <a:latin typeface="Comic Sans MS" panose="030F0702030302020204" pitchFamily="66" charset="0"/>
                <a:ea typeface="Times New Roman" panose="02020603050405020304" pitchFamily="18" charset="0"/>
                <a:cs typeface="Segoe UI" panose="020B0502040204020203" pitchFamily="34" charset="0"/>
              </a:rPr>
              <a:t>Children are </a:t>
            </a:r>
            <a:r>
              <a:rPr lang="en-GB" sz="2000" b="1" dirty="0">
                <a:solidFill>
                  <a:srgbClr val="000000"/>
                </a:solidFill>
                <a:effectLst/>
                <a:latin typeface="Comic Sans MS" panose="030F0702030302020204" pitchFamily="66" charset="0"/>
                <a:ea typeface="Times New Roman" panose="02020603050405020304" pitchFamily="18" charset="0"/>
                <a:cs typeface="Segoe UI" panose="020B0502040204020203" pitchFamily="34" charset="0"/>
              </a:rPr>
              <a:t>assessed each half term</a:t>
            </a:r>
            <a:r>
              <a:rPr lang="en-GB" sz="2000" dirty="0">
                <a:solidFill>
                  <a:srgbClr val="000000"/>
                </a:solidFill>
                <a:effectLst/>
                <a:latin typeface="Comic Sans MS" panose="030F0702030302020204" pitchFamily="66" charset="0"/>
                <a:ea typeface="Times New Roman" panose="02020603050405020304" pitchFamily="18" charset="0"/>
                <a:cs typeface="Segoe UI" panose="020B0502040204020203" pitchFamily="34" charset="0"/>
              </a:rPr>
              <a:t> using Read Write Inc assessments. This ensures all pupils keep up and that gaps identified are re-taught in phonics sessions, 1:1 tutoring or in partnership with parents.</a:t>
            </a:r>
          </a:p>
          <a:p>
            <a:pPr marL="342900" lvl="0" indent="-342900" fontAlgn="base">
              <a:buFont typeface="Symbol" panose="05050102010706020507" pitchFamily="18" charset="2"/>
              <a:buChar char=""/>
            </a:pPr>
            <a:endParaRPr lang="en-GB" sz="2000" dirty="0">
              <a:solidFill>
                <a:srgbClr val="000000"/>
              </a:solidFill>
              <a:latin typeface="Comic Sans MS" panose="030F0702030302020204" pitchFamily="66" charset="0"/>
              <a:ea typeface="Times New Roman" panose="02020603050405020304" pitchFamily="18" charset="0"/>
              <a:cs typeface="Segoe UI" panose="020B0502040204020203" pitchFamily="34" charset="0"/>
            </a:endParaRPr>
          </a:p>
          <a:p>
            <a:pPr marL="342900" lvl="0" indent="-342900" fontAlgn="base">
              <a:buFont typeface="Symbol" panose="05050102010706020507" pitchFamily="18" charset="2"/>
              <a:buChar char=""/>
            </a:pPr>
            <a:endParaRPr lang="en-GB" sz="2000" dirty="0">
              <a:effectLst/>
              <a:latin typeface="Comic Sans MS" panose="030F0702030302020204" pitchFamily="66" charset="0"/>
              <a:ea typeface="Times New Roman" panose="02020603050405020304" pitchFamily="18" charset="0"/>
            </a:endParaRPr>
          </a:p>
          <a:p>
            <a:pPr marL="342900" lvl="0" indent="-342900" fontAlgn="base">
              <a:buFont typeface="Symbol" panose="05050102010706020507" pitchFamily="18" charset="2"/>
              <a:buChar char=""/>
            </a:pPr>
            <a:r>
              <a:rPr lang="en-GB" sz="2000" dirty="0">
                <a:effectLst/>
                <a:latin typeface="Comic Sans MS" panose="030F0702030302020204" pitchFamily="66" charset="0"/>
                <a:ea typeface="Times New Roman" panose="02020603050405020304" pitchFamily="18" charset="0"/>
              </a:rPr>
              <a:t>Any children who are not making sufficient progress will be given targeted intervention or additional 1:1 support.</a:t>
            </a:r>
          </a:p>
        </p:txBody>
      </p:sp>
    </p:spTree>
    <p:extLst>
      <p:ext uri="{BB962C8B-B14F-4D97-AF65-F5344CB8AC3E}">
        <p14:creationId xmlns:p14="http://schemas.microsoft.com/office/powerpoint/2010/main" val="223460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5FD3F-DA7F-4AA0-8D12-F1150D371C6B}"/>
              </a:ext>
            </a:extLst>
          </p:cNvPr>
          <p:cNvPicPr>
            <a:picLocks noChangeAspect="1"/>
          </p:cNvPicPr>
          <p:nvPr/>
        </p:nvPicPr>
        <p:blipFill>
          <a:blip r:embed="rId2"/>
          <a:stretch>
            <a:fillRect/>
          </a:stretch>
        </p:blipFill>
        <p:spPr>
          <a:xfrm>
            <a:off x="431922" y="227532"/>
            <a:ext cx="5997013" cy="6402935"/>
          </a:xfrm>
          <a:prstGeom prst="rect">
            <a:avLst/>
          </a:prstGeom>
        </p:spPr>
      </p:pic>
      <p:sp>
        <p:nvSpPr>
          <p:cNvPr id="2" name="TextBox 1">
            <a:extLst>
              <a:ext uri="{FF2B5EF4-FFF2-40B4-BE49-F238E27FC236}">
                <a16:creationId xmlns:a16="http://schemas.microsoft.com/office/drawing/2014/main" id="{0FB90FF5-035E-4D6E-BAB1-CE6C8489C10A}"/>
              </a:ext>
            </a:extLst>
          </p:cNvPr>
          <p:cNvSpPr txBox="1"/>
          <p:nvPr/>
        </p:nvSpPr>
        <p:spPr>
          <a:xfrm>
            <a:off x="7606748" y="596348"/>
            <a:ext cx="4153330" cy="1200329"/>
          </a:xfrm>
          <a:prstGeom prst="rect">
            <a:avLst/>
          </a:prstGeom>
          <a:noFill/>
        </p:spPr>
        <p:txBody>
          <a:bodyPr wrap="square" rtlCol="0">
            <a:spAutoFit/>
          </a:bodyPr>
          <a:lstStyle/>
          <a:p>
            <a:r>
              <a:rPr lang="en-GB" dirty="0">
                <a:latin typeface="Comic Sans MS" panose="030F0702030302020204" pitchFamily="66" charset="0"/>
              </a:rPr>
              <a:t>Units – Focus on vocabulary, inference, predict, finding and recording key details, summarising main ideas</a:t>
            </a:r>
            <a:r>
              <a:rPr lang="en-GB" dirty="0"/>
              <a:t>. </a:t>
            </a:r>
          </a:p>
        </p:txBody>
      </p:sp>
    </p:spTree>
    <p:extLst>
      <p:ext uri="{BB962C8B-B14F-4D97-AF65-F5344CB8AC3E}">
        <p14:creationId xmlns:p14="http://schemas.microsoft.com/office/powerpoint/2010/main" val="366496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CB4B81-1133-4ED2-BF50-8C7825E7E9A1}"/>
              </a:ext>
            </a:extLst>
          </p:cNvPr>
          <p:cNvPicPr>
            <a:picLocks noChangeAspect="1"/>
          </p:cNvPicPr>
          <p:nvPr/>
        </p:nvPicPr>
        <p:blipFill>
          <a:blip r:embed="rId2"/>
          <a:stretch>
            <a:fillRect/>
          </a:stretch>
        </p:blipFill>
        <p:spPr>
          <a:xfrm>
            <a:off x="1868557" y="771668"/>
            <a:ext cx="8448045" cy="6074999"/>
          </a:xfrm>
          <a:prstGeom prst="rect">
            <a:avLst/>
          </a:prstGeom>
        </p:spPr>
      </p:pic>
      <p:sp>
        <p:nvSpPr>
          <p:cNvPr id="6" name="TextBox 5">
            <a:extLst>
              <a:ext uri="{FF2B5EF4-FFF2-40B4-BE49-F238E27FC236}">
                <a16:creationId xmlns:a16="http://schemas.microsoft.com/office/drawing/2014/main" id="{C447A4DB-297B-489E-9B3F-0350FD8D4D14}"/>
              </a:ext>
            </a:extLst>
          </p:cNvPr>
          <p:cNvSpPr txBox="1"/>
          <p:nvPr/>
        </p:nvSpPr>
        <p:spPr>
          <a:xfrm>
            <a:off x="106018" y="530951"/>
            <a:ext cx="1762539"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Set 1</a:t>
            </a:r>
          </a:p>
        </p:txBody>
      </p:sp>
      <p:sp>
        <p:nvSpPr>
          <p:cNvPr id="8" name="TextBox 7">
            <a:extLst>
              <a:ext uri="{FF2B5EF4-FFF2-40B4-BE49-F238E27FC236}">
                <a16:creationId xmlns:a16="http://schemas.microsoft.com/office/drawing/2014/main" id="{D39B84C1-ED8F-4F9B-ABE2-24515C53FAB5}"/>
              </a:ext>
            </a:extLst>
          </p:cNvPr>
          <p:cNvSpPr txBox="1"/>
          <p:nvPr/>
        </p:nvSpPr>
        <p:spPr>
          <a:xfrm>
            <a:off x="2826842" y="125337"/>
            <a:ext cx="6140546" cy="646331"/>
          </a:xfrm>
          <a:prstGeom prst="rect">
            <a:avLst/>
          </a:prstGeom>
          <a:noFill/>
        </p:spPr>
        <p:txBody>
          <a:bodyPr wrap="square">
            <a:spAutoFit/>
          </a:bodyPr>
          <a:lstStyle/>
          <a:p>
            <a:pPr algn="ctr" fontAlgn="base"/>
            <a:r>
              <a:rPr lang="en-GB" sz="1800" dirty="0">
                <a:solidFill>
                  <a:srgbClr val="0070C0"/>
                </a:solidFill>
                <a:effectLst/>
                <a:latin typeface="Comic Sans MS" panose="030F0702030302020204" pitchFamily="66" charset="0"/>
                <a:ea typeface="Times New Roman" panose="02020603050405020304" pitchFamily="18" charset="0"/>
              </a:rPr>
              <a:t>The Scheme: </a:t>
            </a:r>
            <a:r>
              <a:rPr lang="en-GB" sz="1800" dirty="0">
                <a:effectLst/>
                <a:latin typeface="Comic Sans MS" panose="030F0702030302020204" pitchFamily="66" charset="0"/>
                <a:ea typeface="Times New Roman" panose="02020603050405020304" pitchFamily="18" charset="0"/>
              </a:rPr>
              <a:t>the children follow this progression whilst learning phonics.</a:t>
            </a:r>
          </a:p>
        </p:txBody>
      </p:sp>
    </p:spTree>
    <p:extLst>
      <p:ext uri="{BB962C8B-B14F-4D97-AF65-F5344CB8AC3E}">
        <p14:creationId xmlns:p14="http://schemas.microsoft.com/office/powerpoint/2010/main" val="284560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57EF2-0C4D-4D7A-BF28-92903BDA47C2}"/>
              </a:ext>
            </a:extLst>
          </p:cNvPr>
          <p:cNvPicPr>
            <a:picLocks noChangeAspect="1"/>
          </p:cNvPicPr>
          <p:nvPr/>
        </p:nvPicPr>
        <p:blipFill>
          <a:blip r:embed="rId2"/>
          <a:stretch>
            <a:fillRect/>
          </a:stretch>
        </p:blipFill>
        <p:spPr>
          <a:xfrm>
            <a:off x="1601700" y="85675"/>
            <a:ext cx="9304839" cy="6686650"/>
          </a:xfrm>
          <a:prstGeom prst="rect">
            <a:avLst/>
          </a:prstGeom>
        </p:spPr>
      </p:pic>
    </p:spTree>
    <p:extLst>
      <p:ext uri="{BB962C8B-B14F-4D97-AF65-F5344CB8AC3E}">
        <p14:creationId xmlns:p14="http://schemas.microsoft.com/office/powerpoint/2010/main" val="1823984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4652593486A14A9EA9D5C879054644" ma:contentTypeVersion="18" ma:contentTypeDescription="Create a new document." ma:contentTypeScope="" ma:versionID="ae9456f14b81440454f6b878d523e86d">
  <xsd:schema xmlns:xsd="http://www.w3.org/2001/XMLSchema" xmlns:xs="http://www.w3.org/2001/XMLSchema" xmlns:p="http://schemas.microsoft.com/office/2006/metadata/properties" xmlns:ns2="e7d75007-eb2f-4b77-a810-f1665a64d3c3" xmlns:ns3="5a2a630a-ee1b-4410-848f-cd281ba68fcb" targetNamespace="http://schemas.microsoft.com/office/2006/metadata/properties" ma:root="true" ma:fieldsID="79446326fc2851c4a6172d8a1069c687" ns2:_="" ns3:_="">
    <xsd:import namespace="e7d75007-eb2f-4b77-a810-f1665a64d3c3"/>
    <xsd:import namespace="5a2a630a-ee1b-4410-848f-cd281ba68f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75007-eb2f-4b77-a810-f1665a64d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8bf2ae-68fd-413e-8dbe-708d90cc8f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2a630a-ee1b-4410-848f-cd281ba68f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46d20be-2457-427e-bdcb-d61465fd91dd}" ma:internalName="TaxCatchAll" ma:showField="CatchAllData" ma:web="5a2a630a-ee1b-4410-848f-cd281ba68f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CE267A-C814-48F0-ABC4-93F03F39722C}"/>
</file>

<file path=customXml/itemProps2.xml><?xml version="1.0" encoding="utf-8"?>
<ds:datastoreItem xmlns:ds="http://schemas.openxmlformats.org/officeDocument/2006/customXml" ds:itemID="{BBA5F16C-6B50-4683-B897-53D43B1A889A}"/>
</file>

<file path=docProps/app.xml><?xml version="1.0" encoding="utf-8"?>
<Properties xmlns="http://schemas.openxmlformats.org/officeDocument/2006/extended-properties" xmlns:vt="http://schemas.openxmlformats.org/officeDocument/2006/docPropsVTypes">
  <TotalTime>2414</TotalTime>
  <Words>719</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Comic Sans MS</vt:lpstr>
      <vt:lpstr>Letter-join Basic 8</vt:lpstr>
      <vt:lpstr>Symbol</vt:lpstr>
      <vt:lpstr>Office Theme</vt:lpstr>
      <vt:lpstr>PowerPoint Presentation</vt:lpstr>
      <vt:lpstr>PowerPoint Presentation</vt:lpstr>
      <vt:lpstr>PowerPoint Presentation</vt:lpstr>
      <vt:lpstr>PowerPoint Presentation</vt:lpstr>
      <vt:lpstr> Foundation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Story books    </vt:lpstr>
      <vt:lpstr>PowerPoint Presentation</vt:lpstr>
      <vt:lpstr>Support with reading at home</vt:lpstr>
      <vt:lpstr>Phonics Screening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Guyler</dc:creator>
  <cp:lastModifiedBy>Victoria Guyler</cp:lastModifiedBy>
  <cp:revision>12</cp:revision>
  <dcterms:created xsi:type="dcterms:W3CDTF">2022-10-02T19:47:46Z</dcterms:created>
  <dcterms:modified xsi:type="dcterms:W3CDTF">2024-10-06T16:55:38Z</dcterms:modified>
</cp:coreProperties>
</file>